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86" r:id="rId2"/>
    <p:sldId id="385" r:id="rId3"/>
    <p:sldId id="387" r:id="rId4"/>
    <p:sldId id="388" r:id="rId5"/>
    <p:sldId id="397" r:id="rId6"/>
    <p:sldId id="398" r:id="rId7"/>
    <p:sldId id="390" r:id="rId8"/>
    <p:sldId id="389" r:id="rId9"/>
    <p:sldId id="399" r:id="rId10"/>
    <p:sldId id="391" r:id="rId11"/>
    <p:sldId id="406" r:id="rId12"/>
    <p:sldId id="401" r:id="rId13"/>
    <p:sldId id="392" r:id="rId14"/>
    <p:sldId id="395" r:id="rId15"/>
    <p:sldId id="396" r:id="rId16"/>
    <p:sldId id="402" r:id="rId17"/>
    <p:sldId id="403" r:id="rId18"/>
    <p:sldId id="404" r:id="rId19"/>
    <p:sldId id="405" r:id="rId20"/>
    <p:sldId id="407" r:id="rId21"/>
    <p:sldId id="409" r:id="rId22"/>
    <p:sldId id="420" r:id="rId23"/>
    <p:sldId id="421" r:id="rId24"/>
    <p:sldId id="408" r:id="rId25"/>
    <p:sldId id="410" r:id="rId26"/>
    <p:sldId id="411" r:id="rId27"/>
    <p:sldId id="423" r:id="rId28"/>
    <p:sldId id="424" r:id="rId29"/>
    <p:sldId id="412" r:id="rId30"/>
    <p:sldId id="413" r:id="rId31"/>
    <p:sldId id="414" r:id="rId32"/>
    <p:sldId id="416" r:id="rId33"/>
    <p:sldId id="417" r:id="rId34"/>
    <p:sldId id="418" r:id="rId35"/>
    <p:sldId id="419" r:id="rId36"/>
    <p:sldId id="422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60" y="7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8F2A5-F37B-4391-9B3B-80AD9E551943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49309-C832-40FE-B7A7-4065E5DFCE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266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49309-C832-40FE-B7A7-4065E5DFCE3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0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49309-C832-40FE-B7A7-4065E5DFCE3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381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49309-C832-40FE-B7A7-4065E5DFCE3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03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9F8F6-B999-424D-8B18-0AC600C540CA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9858E-4ADC-40D0-A8F6-44C2FEE2E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48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9F8F6-B999-424D-8B18-0AC600C540CA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9858E-4ADC-40D0-A8F6-44C2FEE2E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71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9F8F6-B999-424D-8B18-0AC600C540CA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9858E-4ADC-40D0-A8F6-44C2FEE2E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28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9F8F6-B999-424D-8B18-0AC600C540CA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9858E-4ADC-40D0-A8F6-44C2FEE2E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9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9F8F6-B999-424D-8B18-0AC600C540CA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9858E-4ADC-40D0-A8F6-44C2FEE2E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1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9F8F6-B999-424D-8B18-0AC600C540CA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9858E-4ADC-40D0-A8F6-44C2FEE2E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90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9F8F6-B999-424D-8B18-0AC600C540CA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9858E-4ADC-40D0-A8F6-44C2FEE2E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40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9F8F6-B999-424D-8B18-0AC600C540CA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9858E-4ADC-40D0-A8F6-44C2FEE2E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22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9F8F6-B999-424D-8B18-0AC600C540CA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9858E-4ADC-40D0-A8F6-44C2FEE2E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79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9F8F6-B999-424D-8B18-0AC600C540CA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9858E-4ADC-40D0-A8F6-44C2FEE2E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99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9F8F6-B999-424D-8B18-0AC600C540CA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9858E-4ADC-40D0-A8F6-44C2FEE2E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47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9F8F6-B999-424D-8B18-0AC600C540CA}" type="datetimeFigureOut">
              <a:rPr lang="ko-KR" altLang="en-US" smtClean="0"/>
              <a:t>2017-11-18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9858E-4ADC-40D0-A8F6-44C2FEE2E4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5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.png"/><Relationship Id="rId7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6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74.png"/><Relationship Id="rId5" Type="http://schemas.microsoft.com/office/2007/relationships/media" Target="../media/media3.mp4"/><Relationship Id="rId10" Type="http://schemas.openxmlformats.org/officeDocument/2006/relationships/image" Target="../media/image73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oweroftruth.net/column/mainView.php?kcat=2031&amp;uid=5&amp;table=hy_kim&amp;PHPSESSID=4d8c147ff0bed0b8b5d748114daaf3f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0" y="2618481"/>
            <a:ext cx="9144000" cy="1098551"/>
          </a:xfrm>
          <a:prstGeom prst="rect">
            <a:avLst/>
          </a:prstGeom>
          <a:solidFill>
            <a:schemeClr val="tx1">
              <a:alpha val="74901"/>
            </a:schemeClr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280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11" name="Picture 3" descr="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6512" y="-27384"/>
            <a:ext cx="92525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838595" y="2743899"/>
            <a:ext cx="7189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소프트웨어 교육용 자작로봇</a:t>
            </a:r>
            <a:endParaRPr lang="en-US" altLang="ko-KR" sz="4400" b="1" dirty="0" smtClean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7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2822608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소프트웨어교육이란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" name="한쪽 모서리가 잘린 사각형 23"/>
          <p:cNvSpPr/>
          <p:nvPr/>
        </p:nvSpPr>
        <p:spPr>
          <a:xfrm>
            <a:off x="611560" y="1340768"/>
            <a:ext cx="3351538" cy="504056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컴퓨터적 사고력을 키우자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59632" y="2112801"/>
            <a:ext cx="6615914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 SW</a:t>
            </a:r>
            <a:r>
              <a:rPr lang="ko-KR" altLang="en-US" sz="2000" b="1" dirty="0"/>
              <a:t>교육</a:t>
            </a:r>
            <a:r>
              <a:rPr lang="ko-KR" altLang="en-US" dirty="0"/>
              <a:t>에 대해 단순 코딩을 벗어나 </a:t>
            </a:r>
            <a:r>
              <a:rPr lang="ko-KR" altLang="en-US" dirty="0" smtClean="0"/>
              <a:t>‘</a:t>
            </a:r>
            <a:r>
              <a:rPr lang="ko-KR" altLang="en-US" sz="2000" b="1" dirty="0" smtClean="0"/>
              <a:t>사고력</a:t>
            </a:r>
            <a:r>
              <a:rPr lang="ko-KR" altLang="en-US" dirty="0" smtClean="0"/>
              <a:t>’</a:t>
            </a:r>
            <a:r>
              <a:rPr lang="ko-KR" altLang="en-US" dirty="0"/>
              <a:t>을 키워야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sz="2000" b="1" dirty="0">
                <a:solidFill>
                  <a:srgbClr val="FF0000"/>
                </a:solidFill>
              </a:rPr>
              <a:t>CT(Computational Thinking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제안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한쪽 모서리가 잘린 사각형 10"/>
          <p:cNvSpPr/>
          <p:nvPr/>
        </p:nvSpPr>
        <p:spPr>
          <a:xfrm>
            <a:off x="611560" y="3717032"/>
            <a:ext cx="2088232" cy="504056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로봇의 역할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9552" y="4331712"/>
            <a:ext cx="7446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SW</a:t>
            </a:r>
            <a:r>
              <a:rPr lang="ko-KR" altLang="en-US" sz="2000" b="1" dirty="0" smtClean="0"/>
              <a:t>교육</a:t>
            </a:r>
            <a:r>
              <a:rPr lang="ko-KR" altLang="en-US" dirty="0" smtClean="0"/>
              <a:t>에서의 로봇의 역할은 당연히 컴퓨터적 사고력을 키우기 위한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sz="2000" b="1" dirty="0" smtClean="0"/>
              <a:t>도구</a:t>
            </a:r>
            <a:r>
              <a:rPr lang="ko-KR" altLang="en-US" dirty="0" smtClean="0"/>
              <a:t>로써의 역할이다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09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5121373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</a:t>
                </a:r>
                <a:r>
                  <a:rPr lang="en-US" altLang="ko-KR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2015</a:t>
                </a:r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년 개정교육과정 시안 공청회 내용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000" y="1189780"/>
            <a:ext cx="3672408" cy="552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75" y="1189782"/>
            <a:ext cx="3800605" cy="547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6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4942345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소프트웨어교육을 위한 로봇제작 방향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" name="한쪽 모서리가 잘린 사각형 23"/>
          <p:cNvSpPr/>
          <p:nvPr/>
        </p:nvSpPr>
        <p:spPr>
          <a:xfrm>
            <a:off x="611560" y="1340768"/>
            <a:ext cx="5904656" cy="504056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EPL(Educational Programming Language) 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선택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4723" y="2112801"/>
            <a:ext cx="5757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+mj-lt"/>
              </a:rPr>
              <a:t>코드 아카데미</a:t>
            </a:r>
            <a:r>
              <a:rPr lang="en-US" altLang="ko-KR" sz="1600" dirty="0" smtClean="0">
                <a:latin typeface="+mj-lt"/>
              </a:rPr>
              <a:t>, </a:t>
            </a:r>
            <a:r>
              <a:rPr lang="ko-KR" altLang="en-US" sz="1600" dirty="0" smtClean="0">
                <a:latin typeface="+mj-lt"/>
              </a:rPr>
              <a:t>칸 아카데미</a:t>
            </a:r>
            <a:r>
              <a:rPr lang="en-US" altLang="ko-KR" sz="1600" dirty="0" smtClean="0">
                <a:latin typeface="+mj-lt"/>
              </a:rPr>
              <a:t>, </a:t>
            </a:r>
            <a:r>
              <a:rPr lang="ko-KR" altLang="en-US" sz="1600" dirty="0">
                <a:latin typeface="+mj-lt"/>
              </a:rPr>
              <a:t> </a:t>
            </a:r>
            <a:r>
              <a:rPr lang="ko-KR" altLang="en-US" sz="1600" dirty="0" smtClean="0">
                <a:latin typeface="+mj-lt"/>
              </a:rPr>
              <a:t>코드</a:t>
            </a:r>
            <a:r>
              <a:rPr lang="en-US" altLang="ko-KR" sz="1600" dirty="0" smtClean="0">
                <a:latin typeface="+mj-lt"/>
              </a:rPr>
              <a:t>.org, </a:t>
            </a:r>
            <a:r>
              <a:rPr lang="ko-KR" altLang="en-US" sz="1600" dirty="0" smtClean="0">
                <a:latin typeface="+mj-lt"/>
              </a:rPr>
              <a:t>앱 인벤터</a:t>
            </a:r>
            <a:r>
              <a:rPr lang="en-US" altLang="ko-KR" sz="1600" dirty="0" smtClean="0">
                <a:latin typeface="+mj-lt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+mj-lt"/>
              </a:rPr>
              <a:t>Scratch, S4A(Scratch for Arduino), Snap4Arduino, 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+mj-lt"/>
              </a:rPr>
              <a:t>코드아이 플러스 </a:t>
            </a:r>
            <a:r>
              <a:rPr lang="en-US" altLang="ko-KR" sz="1600" dirty="0" smtClean="0">
                <a:latin typeface="+mj-lt"/>
              </a:rPr>
              <a:t>for Arduino, Mblock, </a:t>
            </a:r>
            <a:r>
              <a:rPr lang="ko-KR" altLang="en-US" sz="1600" dirty="0"/>
              <a:t>한국 </a:t>
            </a:r>
            <a:r>
              <a:rPr lang="ko-KR" altLang="en-US" sz="1600" dirty="0" smtClean="0"/>
              <a:t>엔트리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와글</a:t>
            </a:r>
            <a:endParaRPr lang="en-US" altLang="ko-KR" sz="1600" dirty="0"/>
          </a:p>
        </p:txBody>
      </p:sp>
      <p:sp>
        <p:nvSpPr>
          <p:cNvPr id="13" name="한쪽 모서리가 잘린 사각형 12"/>
          <p:cNvSpPr/>
          <p:nvPr/>
        </p:nvSpPr>
        <p:spPr>
          <a:xfrm>
            <a:off x="539552" y="3789040"/>
            <a:ext cx="3240360" cy="504056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하드웨어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로봇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선택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02715" y="4561073"/>
            <a:ext cx="532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S4A, </a:t>
            </a:r>
            <a:r>
              <a:rPr lang="ko-KR" altLang="en-US" sz="1600" dirty="0" smtClean="0"/>
              <a:t>비트브릭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햄스터봇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등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2546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6279782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</a:t>
                </a:r>
                <a:r>
                  <a:rPr lang="en-US" altLang="ko-KR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EPL(Educational Programming Language) </a:t>
                </a:r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선택</a:t>
                </a:r>
                <a:r>
                  <a:rPr lang="en-US" altLang="ko-KR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" name="한쪽 모서리가 잘린 사각형 23"/>
          <p:cNvSpPr/>
          <p:nvPr/>
        </p:nvSpPr>
        <p:spPr>
          <a:xfrm>
            <a:off x="824739" y="1268760"/>
            <a:ext cx="2235093" cy="432048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스크래치 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(440)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65" y="1844824"/>
            <a:ext cx="6402338" cy="42956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78570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993" y="2492896"/>
            <a:ext cx="565785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6279782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</a:t>
                </a:r>
                <a:r>
                  <a:rPr lang="en-US" altLang="ko-KR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EPL(Educational Programming Language) </a:t>
                </a:r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선택</a:t>
                </a:r>
                <a:r>
                  <a:rPr lang="en-US" altLang="ko-KR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4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" name="한쪽 모서리가 잘린 사각형 23"/>
          <p:cNvSpPr/>
          <p:nvPr/>
        </p:nvSpPr>
        <p:spPr>
          <a:xfrm>
            <a:off x="824739" y="1268760"/>
            <a:ext cx="1803045" cy="432048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. S4A (1.6)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6021288"/>
            <a:ext cx="555152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하드웨어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아두이노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지원하기 위한 스크래치이다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31030"/>
            <a:ext cx="18288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464" y="1309032"/>
            <a:ext cx="3755017" cy="2367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85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6279782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</a:t>
                </a:r>
                <a:r>
                  <a:rPr lang="en-US" altLang="ko-KR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EPL(Educational Programming Language) </a:t>
                </a:r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선택</a:t>
                </a:r>
                <a:r>
                  <a:rPr lang="en-US" altLang="ko-KR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" name="한쪽 모서리가 잘린 사각형 23"/>
          <p:cNvSpPr/>
          <p:nvPr/>
        </p:nvSpPr>
        <p:spPr>
          <a:xfrm>
            <a:off x="824739" y="1268760"/>
            <a:ext cx="2667141" cy="432048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. Snap4A (1.0.6 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베타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]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36" y="2132856"/>
            <a:ext cx="7865084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001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6279782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</a:t>
                </a:r>
                <a:r>
                  <a:rPr lang="en-US" altLang="ko-KR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EPL(Educational Programming Language) </a:t>
                </a:r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선택</a:t>
                </a:r>
                <a:r>
                  <a:rPr lang="en-US" altLang="ko-KR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" name="한쪽 모서리가 잘린 사각형 23"/>
          <p:cNvSpPr/>
          <p:nvPr/>
        </p:nvSpPr>
        <p:spPr>
          <a:xfrm>
            <a:off x="824739" y="1268760"/>
            <a:ext cx="2667141" cy="432048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4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. mBlock (3.0)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69" y="1998542"/>
            <a:ext cx="8044371" cy="2489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87" y="1998542"/>
            <a:ext cx="7367853" cy="4392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1053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6279782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</a:t>
                </a:r>
                <a:r>
                  <a:rPr lang="en-US" altLang="ko-KR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EPL(Educational Programming Language) </a:t>
                </a:r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선택</a:t>
                </a:r>
                <a:r>
                  <a:rPr lang="en-US" altLang="ko-KR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" name="한쪽 모서리가 잘린 사각형 23"/>
          <p:cNvSpPr/>
          <p:nvPr/>
        </p:nvSpPr>
        <p:spPr>
          <a:xfrm>
            <a:off x="824739" y="1268760"/>
            <a:ext cx="2667141" cy="432048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5. ENTRY (WEB)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37" y="2060848"/>
            <a:ext cx="7525179" cy="338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959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6279782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</a:t>
                </a:r>
                <a:r>
                  <a:rPr lang="en-US" altLang="ko-KR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EPL(Educational Programming Language) </a:t>
                </a:r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선택</a:t>
                </a:r>
                <a:r>
                  <a:rPr lang="en-US" altLang="ko-KR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" name="한쪽 모서리가 잘린 사각형 23"/>
          <p:cNvSpPr/>
          <p:nvPr/>
        </p:nvSpPr>
        <p:spPr>
          <a:xfrm>
            <a:off x="824739" y="1268760"/>
            <a:ext cx="3459229" cy="432048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7. Codei Plus for Arduino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824"/>
            <a:ext cx="6647483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11" y="4030415"/>
            <a:ext cx="6632587" cy="271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4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6279782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</a:t>
                </a:r>
                <a:r>
                  <a:rPr lang="en-US" altLang="ko-KR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EPL(Educational Programming Language) </a:t>
                </a:r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선택</a:t>
                </a:r>
                <a:r>
                  <a:rPr lang="en-US" altLang="ko-KR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" name="한쪽 모서리가 잘린 사각형 23"/>
          <p:cNvSpPr/>
          <p:nvPr/>
        </p:nvSpPr>
        <p:spPr>
          <a:xfrm>
            <a:off x="824739" y="1268760"/>
            <a:ext cx="2379109" cy="432048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8. 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와글 </a:t>
            </a:r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(0.9.3)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05" y="2132856"/>
            <a:ext cx="7354300" cy="3340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8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2205792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학교 교육과정 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한쪽 모서리가 잘린 사각형 7"/>
          <p:cNvSpPr/>
          <p:nvPr/>
        </p:nvSpPr>
        <p:spPr>
          <a:xfrm>
            <a:off x="683568" y="1196752"/>
            <a:ext cx="1872208" cy="36004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교육과정 편제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62" y="1700808"/>
            <a:ext cx="623887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한쪽 모서리가 잘린 사각형 23"/>
          <p:cNvSpPr/>
          <p:nvPr/>
        </p:nvSpPr>
        <p:spPr>
          <a:xfrm>
            <a:off x="729745" y="4221088"/>
            <a:ext cx="1872208" cy="36004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주당 수업시수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62" y="4725144"/>
            <a:ext cx="62674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412" y="5229200"/>
            <a:ext cx="63150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11560" y="6093296"/>
            <a:ext cx="805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2019</a:t>
            </a: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년부터 실과과목 </a:t>
            </a:r>
            <a:r>
              <a:rPr lang="en-US" altLang="ko-KR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학년 </a:t>
            </a:r>
            <a:r>
              <a:rPr lang="en-US" altLang="ko-KR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17</a:t>
            </a: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차</a:t>
            </a:r>
            <a:r>
              <a:rPr lang="ko-KR" altLang="en-US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시</a:t>
            </a:r>
            <a:r>
              <a:rPr lang="en-US" altLang="ko-KR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6</a:t>
            </a: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학년 </a:t>
            </a:r>
            <a:r>
              <a:rPr lang="en-US" altLang="ko-KR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17</a:t>
            </a: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차</a:t>
            </a:r>
            <a:r>
              <a:rPr lang="ko-KR" altLang="en-US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시</a:t>
            </a: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 총 </a:t>
            </a:r>
            <a:r>
              <a:rPr lang="en-US" altLang="ko-KR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34</a:t>
            </a: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차</a:t>
            </a:r>
            <a:r>
              <a:rPr lang="ko-KR" altLang="en-US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시</a:t>
            </a: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SW</a:t>
            </a: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교육 실시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79147" y="4283804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실과 주당 </a:t>
            </a:r>
            <a:r>
              <a:rPr lang="en-US" altLang="ko-KR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시간</a:t>
            </a:r>
            <a:r>
              <a:rPr lang="en-US" altLang="ko-KR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60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2646589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하드웨어 개발방향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887" y="1916832"/>
            <a:ext cx="598170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03" y="3717032"/>
            <a:ext cx="6579667" cy="2587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한쪽 모서리가 잘린 사각형 11"/>
          <p:cNvSpPr/>
          <p:nvPr/>
        </p:nvSpPr>
        <p:spPr>
          <a:xfrm>
            <a:off x="824739" y="1268760"/>
            <a:ext cx="4107301" cy="432048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S4A 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아두이노 쉴드 기반으로 개발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69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2646589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하드웨어 개발방향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한쪽 모서리가 잘린 사각형 11"/>
          <p:cNvSpPr/>
          <p:nvPr/>
        </p:nvSpPr>
        <p:spPr>
          <a:xfrm>
            <a:off x="824739" y="1268760"/>
            <a:ext cx="4107301" cy="432048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프로토타입 기판 제작 </a:t>
            </a:r>
            <a:r>
              <a:rPr lang="en-US" altLang="ko-KR" dirty="0" smtClean="0"/>
              <a:t>(</a:t>
            </a:r>
            <a:r>
              <a:rPr lang="ko-KR" altLang="en-US" dirty="0" smtClean="0"/>
              <a:t>뜨개질 버전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34" y="2132856"/>
            <a:ext cx="3840000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48" y="2132856"/>
            <a:ext cx="3840000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0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2646589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하드웨어 개발방향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한쪽 모서리가 잘린 사각형 11"/>
          <p:cNvSpPr/>
          <p:nvPr/>
        </p:nvSpPr>
        <p:spPr>
          <a:xfrm>
            <a:off x="824739" y="1268760"/>
            <a:ext cx="2811157" cy="432048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무한회전 서보모터</a:t>
            </a:r>
            <a:endParaRPr lang="ko-KR" alt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39" y="1916832"/>
            <a:ext cx="3313223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87693"/>
            <a:ext cx="24003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945482"/>
            <a:ext cx="4133850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352" y="1287693"/>
            <a:ext cx="2324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618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2646589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하드웨어 개발방향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한쪽 모서리가 잘린 사각형 11"/>
          <p:cNvSpPr/>
          <p:nvPr/>
        </p:nvSpPr>
        <p:spPr>
          <a:xfrm>
            <a:off x="824739" y="1268760"/>
            <a:ext cx="2811157" cy="432048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무한회전 서보모터</a:t>
            </a:r>
            <a:endParaRPr lang="ko-KR" alt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39" y="1916832"/>
            <a:ext cx="3313223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87693"/>
            <a:ext cx="240030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945482"/>
            <a:ext cx="4133850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352" y="1287693"/>
            <a:ext cx="2324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143" y="3084263"/>
            <a:ext cx="314325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107509"/>
            <a:ext cx="3181350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741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2646589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하드웨어 개발방향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" name="한쪽 모서리가 잘린 사각형 23"/>
          <p:cNvSpPr/>
          <p:nvPr/>
        </p:nvSpPr>
        <p:spPr>
          <a:xfrm>
            <a:off x="824739" y="1268760"/>
            <a:ext cx="4107301" cy="432048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프로토타입 기반으로 회로도 작성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499" y="1916832"/>
            <a:ext cx="6672507" cy="4281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59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2646589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하드웨어 개발방향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" name="한쪽 모서리가 잘린 사각형 23"/>
          <p:cNvSpPr/>
          <p:nvPr/>
        </p:nvSpPr>
        <p:spPr>
          <a:xfrm>
            <a:off x="824740" y="1268760"/>
            <a:ext cx="1726497" cy="432048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PCB</a:t>
            </a:r>
            <a:r>
              <a:rPr lang="ko-KR" altLang="en-US" dirty="0" smtClean="0"/>
              <a:t>제작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237" y="2060848"/>
            <a:ext cx="3886001" cy="4389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87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2646589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하드웨어 개발방향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" name="한쪽 모서리가 잘린 사각형 23"/>
          <p:cNvSpPr/>
          <p:nvPr/>
        </p:nvSpPr>
        <p:spPr>
          <a:xfrm>
            <a:off x="824740" y="1268760"/>
            <a:ext cx="1726497" cy="432048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바디 제작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24" y="1916832"/>
            <a:ext cx="468564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9592" y="5939988"/>
            <a:ext cx="753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로봇은 소프트웨어교육을 위한 단순한 도구일 뿐 단순하게 더 단순하게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3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2646589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하드웨어 개발방향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" name="한쪽 모서리가 잘린 사각형 23"/>
          <p:cNvSpPr/>
          <p:nvPr/>
        </p:nvSpPr>
        <p:spPr>
          <a:xfrm>
            <a:off x="824740" y="1268760"/>
            <a:ext cx="3459228" cy="432048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바디 출력 및 바퀴휠 제작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4059356" cy="2449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189782"/>
            <a:ext cx="3528392" cy="3392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93291"/>
            <a:ext cx="2016224" cy="1917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363" y="4793291"/>
            <a:ext cx="1872120" cy="194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499" y="4793291"/>
            <a:ext cx="1981543" cy="194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4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731" y="4793291"/>
            <a:ext cx="2177797" cy="194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63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2646589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하드웨어 개발방향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" name="한쪽 모서리가 잘린 사각형 23"/>
          <p:cNvSpPr/>
          <p:nvPr/>
        </p:nvSpPr>
        <p:spPr>
          <a:xfrm>
            <a:off x="824740" y="1268760"/>
            <a:ext cx="1803044" cy="432048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PCB</a:t>
            </a:r>
            <a:r>
              <a:rPr lang="ko-KR" altLang="en-US" dirty="0" smtClean="0"/>
              <a:t>도착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060848"/>
            <a:ext cx="3672408" cy="3359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75" y="2060848"/>
            <a:ext cx="4032448" cy="3359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262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2646589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하드웨어 개발방향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" name="한쪽 모서리가 잘린 사각형 23"/>
          <p:cNvSpPr/>
          <p:nvPr/>
        </p:nvSpPr>
        <p:spPr>
          <a:xfrm>
            <a:off x="3607988" y="1226305"/>
            <a:ext cx="1726497" cy="432048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하드웨어 완성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99592" y="5939988"/>
            <a:ext cx="753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로봇은 소프트웨어교육을 위한 단순한 도구일 뿐 단순하게 더 단순하게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7" y="1898263"/>
            <a:ext cx="3840000" cy="28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423" y="1898263"/>
            <a:ext cx="3840000" cy="28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16" y="1936493"/>
            <a:ext cx="6451241" cy="361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9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98525" y="539221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3000130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실과교과의 구성 예시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한쪽 모서리가 잘린 사각형 7"/>
          <p:cNvSpPr/>
          <p:nvPr/>
        </p:nvSpPr>
        <p:spPr>
          <a:xfrm>
            <a:off x="683568" y="1196752"/>
            <a:ext cx="1872208" cy="36004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학년 실과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22" y="1772816"/>
            <a:ext cx="6563591" cy="4549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4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3000130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소프트웨어 개발 방향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" name="한쪽 모서리가 잘린 사각형 23"/>
          <p:cNvSpPr/>
          <p:nvPr/>
        </p:nvSpPr>
        <p:spPr>
          <a:xfrm>
            <a:off x="967580" y="1226305"/>
            <a:ext cx="3698427" cy="432048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소프트웨어는 </a:t>
            </a:r>
            <a:r>
              <a:rPr lang="en-US" altLang="ko-KR" dirty="0" smtClean="0"/>
              <a:t>mBlock</a:t>
            </a:r>
            <a:r>
              <a:rPr lang="ko-KR" altLang="en-US" dirty="0" smtClean="0"/>
              <a:t>으로 선택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28" y="1916832"/>
            <a:ext cx="7843012" cy="366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335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3000130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소프트웨어 개발 방향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23" y="1189782"/>
            <a:ext cx="5114925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969" y="1386284"/>
            <a:ext cx="5114925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99" y="1988840"/>
            <a:ext cx="832485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2124075"/>
            <a:ext cx="631507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083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3000130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소프트웨어 개발 방향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248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81012" cy="5024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순서도: 처리 1"/>
          <p:cNvSpPr/>
          <p:nvPr/>
        </p:nvSpPr>
        <p:spPr>
          <a:xfrm>
            <a:off x="2699792" y="1961732"/>
            <a:ext cx="1512168" cy="36004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tunacan.js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순서도: 처리 14"/>
          <p:cNvSpPr/>
          <p:nvPr/>
        </p:nvSpPr>
        <p:spPr>
          <a:xfrm>
            <a:off x="7236296" y="1962962"/>
            <a:ext cx="1512168" cy="36004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Tunacan.s2e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6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3000130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소프트웨어 개발 방향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순서도: 처리 14"/>
          <p:cNvSpPr/>
          <p:nvPr/>
        </p:nvSpPr>
        <p:spPr>
          <a:xfrm>
            <a:off x="673110" y="1306030"/>
            <a:ext cx="1512168" cy="36004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Tunacan.s2e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56" y="1916832"/>
            <a:ext cx="7536076" cy="195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56" y="4005064"/>
            <a:ext cx="3686562" cy="123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05064"/>
            <a:ext cx="2716808" cy="152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100" y="1219350"/>
            <a:ext cx="20478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462" y="1344522"/>
            <a:ext cx="43434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85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3000130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소프트웨어 개발 방향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순서도: 처리 12"/>
          <p:cNvSpPr/>
          <p:nvPr/>
        </p:nvSpPr>
        <p:spPr>
          <a:xfrm>
            <a:off x="539552" y="1306030"/>
            <a:ext cx="1512168" cy="36004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tunacan.js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219350"/>
            <a:ext cx="20478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090" y="1344522"/>
            <a:ext cx="43434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60848"/>
            <a:ext cx="473392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18976"/>
            <a:ext cx="401955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59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3000130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소프트웨어 개발 방향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순서도: 처리 12"/>
          <p:cNvSpPr/>
          <p:nvPr/>
        </p:nvSpPr>
        <p:spPr>
          <a:xfrm>
            <a:off x="539552" y="1306030"/>
            <a:ext cx="1512168" cy="36004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Arduino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284464"/>
            <a:ext cx="46958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23" y="2348880"/>
            <a:ext cx="447675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345658"/>
            <a:ext cx="273367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931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969153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완</a:t>
                </a:r>
                <a:r>
                  <a:rPr lang="ko-KR" altLang="en-US" sz="2200" dirty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성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9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순서도: 처리 13"/>
          <p:cNvSpPr/>
          <p:nvPr/>
        </p:nvSpPr>
        <p:spPr>
          <a:xfrm>
            <a:off x="755576" y="1268983"/>
            <a:ext cx="2088232" cy="36004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S4A</a:t>
            </a:r>
            <a:r>
              <a:rPr lang="ko-KR" altLang="en-US" dirty="0" smtClean="0">
                <a:solidFill>
                  <a:schemeClr val="bg1"/>
                </a:solidFill>
              </a:rPr>
              <a:t>로 제어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20150730_16283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3568" y="1819565"/>
            <a:ext cx="2399999" cy="1800000"/>
          </a:xfrm>
          <a:prstGeom prst="rect">
            <a:avLst/>
          </a:prstGeom>
        </p:spPr>
      </p:pic>
      <p:pic>
        <p:nvPicPr>
          <p:cNvPr id="4" name="20150811_002208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37124" y="1819565"/>
            <a:ext cx="2400000" cy="1800000"/>
          </a:xfrm>
          <a:prstGeom prst="rect">
            <a:avLst/>
          </a:prstGeom>
        </p:spPr>
      </p:pic>
      <p:sp>
        <p:nvSpPr>
          <p:cNvPr id="22" name="순서도: 처리 21"/>
          <p:cNvSpPr/>
          <p:nvPr/>
        </p:nvSpPr>
        <p:spPr>
          <a:xfrm>
            <a:off x="3587140" y="1268760"/>
            <a:ext cx="2088232" cy="36004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GPIO</a:t>
            </a:r>
            <a:r>
              <a:rPr lang="ko-KR" altLang="en-US" dirty="0" smtClean="0">
                <a:solidFill>
                  <a:schemeClr val="bg1"/>
                </a:solidFill>
              </a:rPr>
              <a:t>제어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20150813_161954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156176" y="1819565"/>
            <a:ext cx="2400000" cy="1800000"/>
          </a:xfrm>
          <a:prstGeom prst="rect">
            <a:avLst/>
          </a:prstGeom>
        </p:spPr>
      </p:pic>
      <p:sp>
        <p:nvSpPr>
          <p:cNvPr id="23" name="순서도: 처리 22"/>
          <p:cNvSpPr/>
          <p:nvPr/>
        </p:nvSpPr>
        <p:spPr>
          <a:xfrm>
            <a:off x="6228184" y="1268760"/>
            <a:ext cx="2088232" cy="36004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모</a:t>
            </a:r>
            <a:r>
              <a:rPr lang="ko-KR" altLang="en-US" dirty="0">
                <a:solidFill>
                  <a:schemeClr val="bg1"/>
                </a:solidFill>
              </a:rPr>
              <a:t>터</a:t>
            </a:r>
            <a:r>
              <a:rPr lang="ko-KR" altLang="en-US" dirty="0" smtClean="0">
                <a:solidFill>
                  <a:schemeClr val="bg1"/>
                </a:solidFill>
              </a:rPr>
              <a:t>제어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933056"/>
            <a:ext cx="5463075" cy="255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964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2470571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실과교과의 구성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" name="한쪽 모서리가 잘린 사각형 23"/>
          <p:cNvSpPr/>
          <p:nvPr/>
        </p:nvSpPr>
        <p:spPr>
          <a:xfrm>
            <a:off x="697723" y="1340768"/>
            <a:ext cx="1872208" cy="36004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6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학년 실과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048" y="1844824"/>
            <a:ext cx="6301903" cy="434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467544" y="3861048"/>
            <a:ext cx="5184576" cy="2664296"/>
            <a:chOff x="-252536" y="3429000"/>
            <a:chExt cx="5184576" cy="2664296"/>
          </a:xfrm>
        </p:grpSpPr>
        <p:sp>
          <p:nvSpPr>
            <p:cNvPr id="2" name="사각형 설명선 1"/>
            <p:cNvSpPr/>
            <p:nvPr/>
          </p:nvSpPr>
          <p:spPr>
            <a:xfrm>
              <a:off x="-252536" y="3429000"/>
              <a:ext cx="5184576" cy="2664296"/>
            </a:xfrm>
            <a:prstGeom prst="wedgeRectCallout">
              <a:avLst>
                <a:gd name="adj1" fmla="val 38548"/>
                <a:gd name="adj2" fmla="val -6604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52" y="3637738"/>
              <a:ext cx="4494562" cy="22649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  <a:extLst/>
          </p:spPr>
        </p:pic>
      </p:grpSp>
    </p:spTree>
    <p:extLst>
      <p:ext uri="{BB962C8B-B14F-4D97-AF65-F5344CB8AC3E}">
        <p14:creationId xmlns:p14="http://schemas.microsoft.com/office/powerpoint/2010/main" val="121940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4059247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실과교과의 전기전자단원 구성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" name="한쪽 모서리가 잘린 사각형 23"/>
          <p:cNvSpPr/>
          <p:nvPr/>
        </p:nvSpPr>
        <p:spPr>
          <a:xfrm>
            <a:off x="697722" y="1340768"/>
            <a:ext cx="2146085" cy="36004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전기 전자의 이용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60848"/>
            <a:ext cx="5866606" cy="39842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348880"/>
            <a:ext cx="5618315" cy="37722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27527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3529688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실과교과의 로봇단원 구성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4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" name="한쪽 모서리가 잘린 사각형 23"/>
          <p:cNvSpPr/>
          <p:nvPr/>
        </p:nvSpPr>
        <p:spPr>
          <a:xfrm>
            <a:off x="913747" y="1340768"/>
            <a:ext cx="1642029" cy="36004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로봇의 이해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178" y="2029113"/>
            <a:ext cx="4967598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11" y="2052622"/>
            <a:ext cx="5303762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43" y="2060848"/>
            <a:ext cx="5180315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575" y="2060848"/>
            <a:ext cx="5327711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060848"/>
            <a:ext cx="4994466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21" y="2060848"/>
            <a:ext cx="5065031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2485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4148008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실과교과의 </a:t>
                </a:r>
                <a:r>
                  <a:rPr lang="ko-KR" altLang="en-US" sz="2200" dirty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로봇단원 실제 운영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" name="한쪽 모서리가 잘린 사각형 23"/>
          <p:cNvSpPr/>
          <p:nvPr/>
        </p:nvSpPr>
        <p:spPr>
          <a:xfrm>
            <a:off x="949324" y="1412776"/>
            <a:ext cx="2830588" cy="36004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로봇단원 운영의 실제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3043" y="2204864"/>
            <a:ext cx="6227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기능이 있는 선생님께서 기타 다른 반 수업을 해 주신다</a:t>
            </a:r>
            <a:r>
              <a:rPr lang="en-US" altLang="ko-KR" dirty="0" smtClean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3043" y="2915652"/>
            <a:ext cx="479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교과전담교사가 수업을 맡아서 해 주신다</a:t>
            </a:r>
            <a:r>
              <a:rPr lang="en-US" altLang="ko-KR" dirty="0" smtClean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3043" y="3635732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체험학습으로 대체한다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63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8"/>
          <p:cNvSpPr>
            <a:spLocks noChangeArrowheads="1"/>
          </p:cNvSpPr>
          <p:nvPr/>
        </p:nvSpPr>
        <p:spPr bwMode="auto">
          <a:xfrm>
            <a:off x="0" y="2618481"/>
            <a:ext cx="9144000" cy="1098551"/>
          </a:xfrm>
          <a:prstGeom prst="rect">
            <a:avLst/>
          </a:prstGeom>
          <a:solidFill>
            <a:schemeClr val="tx1">
              <a:alpha val="74901"/>
            </a:schemeClr>
          </a:solidFill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280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11" name="Picture 3" descr="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6512" y="-27384"/>
            <a:ext cx="92525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06191" y="2854677"/>
            <a:ext cx="6534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소프트웨어 교육용 로봇 만들기</a:t>
            </a:r>
            <a:endParaRPr lang="en-US" altLang="ko-KR" sz="3600" b="1" dirty="0" smtClean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18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67544" y="545830"/>
            <a:ext cx="8316913" cy="4760913"/>
          </a:xfrm>
          <a:prstGeom prst="roundRect">
            <a:avLst>
              <a:gd name="adj" fmla="val 10736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ko-KR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67544" y="116632"/>
            <a:ext cx="8286749" cy="1073150"/>
            <a:chOff x="603280" y="2638413"/>
            <a:chExt cx="8286749" cy="1073150"/>
          </a:xfrm>
        </p:grpSpPr>
        <p:grpSp>
          <p:nvGrpSpPr>
            <p:cNvPr id="18" name="그룹 15"/>
            <p:cNvGrpSpPr>
              <a:grpSpLocks/>
            </p:cNvGrpSpPr>
            <p:nvPr/>
          </p:nvGrpSpPr>
          <p:grpSpPr bwMode="auto">
            <a:xfrm>
              <a:off x="603280" y="2638413"/>
              <a:ext cx="8286749" cy="1073150"/>
              <a:chOff x="827088" y="3857628"/>
              <a:chExt cx="7777162" cy="869950"/>
            </a:xfrm>
          </p:grpSpPr>
          <p:pic>
            <p:nvPicPr>
              <p:cNvPr id="20" name="Picture 9" descr="그림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27088" y="3857628"/>
                <a:ext cx="7777162" cy="869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10"/>
              <p:cNvSpPr>
                <a:spLocks noChangeArrowheads="1"/>
              </p:cNvSpPr>
              <p:nvPr/>
            </p:nvSpPr>
            <p:spPr bwMode="auto">
              <a:xfrm>
                <a:off x="1043112" y="4066744"/>
                <a:ext cx="2381809" cy="349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ko-KR" altLang="en-US" sz="2200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   소프트웨어교육 </a:t>
                </a:r>
                <a:endParaRPr lang="ko-KR" sz="2200" dirty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pic>
          <p:nvPicPr>
            <p:cNvPr id="19" name="Picture 7" descr="0901_22"/>
            <p:cNvPicPr>
              <a:picLocks noChangeAspect="1" noChangeArrowheads="1"/>
            </p:cNvPicPr>
            <p:nvPr/>
          </p:nvPicPr>
          <p:blipFill>
            <a:blip r:embed="rId3">
              <a:lum bright="-30000" contrast="36000"/>
            </a:blip>
            <a:srcRect/>
            <a:stretch>
              <a:fillRect/>
            </a:stretch>
          </p:blipFill>
          <p:spPr bwMode="auto">
            <a:xfrm>
              <a:off x="889003" y="3017507"/>
              <a:ext cx="214313" cy="197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extBox 1"/>
          <p:cNvSpPr txBox="1"/>
          <p:nvPr/>
        </p:nvSpPr>
        <p:spPr>
          <a:xfrm>
            <a:off x="721846" y="5445224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hlinkClick r:id="rId4"/>
              </a:rPr>
              <a:t>소프트웨어 의무 교육을 둘러싼 논쟁의 본질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2361654"/>
            <a:ext cx="7340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2018</a:t>
            </a:r>
            <a:r>
              <a:rPr lang="ko-KR" altLang="en-US" dirty="0" smtClean="0"/>
              <a:t>년까지 전체 초등학교 교사의 </a:t>
            </a:r>
            <a:r>
              <a:rPr lang="en-US" altLang="ko-KR" dirty="0" smtClean="0"/>
              <a:t>30%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6</a:t>
            </a:r>
            <a:r>
              <a:rPr lang="ko-KR" altLang="en-US" dirty="0" smtClean="0"/>
              <a:t>만명을 대상으로 </a:t>
            </a:r>
            <a:r>
              <a:rPr lang="en-US" altLang="ko-KR" dirty="0" smtClean="0"/>
              <a:t>SW</a:t>
            </a:r>
            <a:r>
              <a:rPr lang="ko-KR" altLang="en-US" dirty="0" smtClean="0"/>
              <a:t>교육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이중 </a:t>
            </a:r>
            <a:r>
              <a:rPr lang="en-US" altLang="ko-KR" dirty="0" smtClean="0"/>
              <a:t>6</a:t>
            </a:r>
            <a:r>
              <a:rPr lang="ko-KR" altLang="en-US" dirty="0" smtClean="0"/>
              <a:t>천 명을 대상으로 소프트웨어 심화 연수 실시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7723" y="3995772"/>
            <a:ext cx="623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중학교에서는 </a:t>
            </a:r>
            <a:r>
              <a:rPr lang="en-US" altLang="ko-KR" dirty="0"/>
              <a:t>2018</a:t>
            </a:r>
            <a:r>
              <a:rPr lang="ko-KR" altLang="en-US" dirty="0" smtClean="0"/>
              <a:t>년부터 필수 과목 지정 및 </a:t>
            </a:r>
            <a:r>
              <a:rPr lang="en-US" altLang="ko-KR" dirty="0" smtClean="0"/>
              <a:t>sw</a:t>
            </a:r>
            <a:r>
              <a:rPr lang="ko-KR" altLang="en-US" dirty="0" smtClean="0"/>
              <a:t>교육 실시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043" y="1830943"/>
            <a:ext cx="8605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초등학교는 </a:t>
            </a:r>
            <a:r>
              <a:rPr lang="en-US" altLang="ko-KR" dirty="0" smtClean="0"/>
              <a:t>2019</a:t>
            </a:r>
            <a:r>
              <a:rPr lang="ko-KR" altLang="en-US" dirty="0" smtClean="0"/>
              <a:t>년부터 초등학교 </a:t>
            </a:r>
            <a:r>
              <a:rPr lang="ko-KR" altLang="en-US" sz="2400" b="1" dirty="0" smtClean="0"/>
              <a:t>실과 과목</a:t>
            </a:r>
            <a:r>
              <a:rPr lang="ko-KR" altLang="en-US" dirty="0" smtClean="0"/>
              <a:t>을 통해 소프트웨어 기초교육 실시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7723" y="4937411"/>
            <a:ext cx="852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고등학교에서는 </a:t>
            </a:r>
            <a:r>
              <a:rPr lang="en-US" altLang="ko-KR" dirty="0" smtClean="0"/>
              <a:t>2018</a:t>
            </a:r>
            <a:r>
              <a:rPr lang="ko-KR" altLang="en-US" dirty="0" smtClean="0"/>
              <a:t>년부터 심화선택인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정보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과목이 일반 선택 과목으로 바뀐다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한쪽 모서리가 잘린 사각형 7"/>
          <p:cNvSpPr/>
          <p:nvPr/>
        </p:nvSpPr>
        <p:spPr>
          <a:xfrm>
            <a:off x="683568" y="1340768"/>
            <a:ext cx="1584176" cy="36004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초등학교</a:t>
            </a:r>
            <a:endParaRPr lang="ko-KR" altLang="en-US" dirty="0"/>
          </a:p>
        </p:txBody>
      </p:sp>
      <p:sp>
        <p:nvSpPr>
          <p:cNvPr id="22" name="한쪽 모서리가 잘린 사각형 21"/>
          <p:cNvSpPr/>
          <p:nvPr/>
        </p:nvSpPr>
        <p:spPr>
          <a:xfrm>
            <a:off x="683568" y="3501008"/>
            <a:ext cx="1584176" cy="36004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중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학교</a:t>
            </a:r>
            <a:endParaRPr lang="ko-KR" altLang="en-US" dirty="0"/>
          </a:p>
        </p:txBody>
      </p:sp>
      <p:sp>
        <p:nvSpPr>
          <p:cNvPr id="23" name="한쪽 모서리가 잘린 사각형 22"/>
          <p:cNvSpPr/>
          <p:nvPr/>
        </p:nvSpPr>
        <p:spPr>
          <a:xfrm>
            <a:off x="683568" y="4437112"/>
            <a:ext cx="1584176" cy="36004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고</a:t>
            </a:r>
            <a:r>
              <a:rPr lang="ko-KR" altLang="en-US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등학교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01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29274</TotalTime>
  <Words>488</Words>
  <Application>Microsoft Office PowerPoint</Application>
  <PresentationFormat>화면 슬라이드 쇼(4:3)</PresentationFormat>
  <Paragraphs>102</Paragraphs>
  <Slides>36</Slides>
  <Notes>3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HY울릉도M</vt:lpstr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전자</dc:title>
  <dc:creator>.</dc:creator>
  <cp:lastModifiedBy>Windows 사용자</cp:lastModifiedBy>
  <cp:revision>180</cp:revision>
  <dcterms:created xsi:type="dcterms:W3CDTF">2013-04-28T03:56:32Z</dcterms:created>
  <dcterms:modified xsi:type="dcterms:W3CDTF">2017-11-18T03:18:46Z</dcterms:modified>
</cp:coreProperties>
</file>